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5"/>
  </p:notesMasterIdLst>
  <p:sldIdLst>
    <p:sldId id="256" r:id="rId2"/>
    <p:sldId id="373" r:id="rId3"/>
    <p:sldId id="374" r:id="rId4"/>
    <p:sldId id="436" r:id="rId5"/>
    <p:sldId id="405" r:id="rId6"/>
    <p:sldId id="429" r:id="rId7"/>
    <p:sldId id="430" r:id="rId8"/>
    <p:sldId id="410" r:id="rId9"/>
    <p:sldId id="431" r:id="rId10"/>
    <p:sldId id="432" r:id="rId11"/>
    <p:sldId id="433" r:id="rId12"/>
    <p:sldId id="411" r:id="rId13"/>
    <p:sldId id="412" r:id="rId14"/>
    <p:sldId id="413" r:id="rId15"/>
    <p:sldId id="415" r:id="rId16"/>
    <p:sldId id="416" r:id="rId17"/>
    <p:sldId id="417" r:id="rId18"/>
    <p:sldId id="418" r:id="rId19"/>
    <p:sldId id="419" r:id="rId20"/>
    <p:sldId id="420" r:id="rId21"/>
    <p:sldId id="421" r:id="rId22"/>
    <p:sldId id="422" r:id="rId23"/>
    <p:sldId id="423" r:id="rId24"/>
    <p:sldId id="424" r:id="rId25"/>
    <p:sldId id="425" r:id="rId26"/>
    <p:sldId id="426" r:id="rId27"/>
    <p:sldId id="427" r:id="rId28"/>
    <p:sldId id="428" r:id="rId29"/>
    <p:sldId id="408" r:id="rId30"/>
    <p:sldId id="435" r:id="rId31"/>
    <p:sldId id="437" r:id="rId32"/>
    <p:sldId id="438" r:id="rId33"/>
    <p:sldId id="439" r:id="rId34"/>
    <p:sldId id="440" r:id="rId35"/>
    <p:sldId id="441" r:id="rId36"/>
    <p:sldId id="409" r:id="rId37"/>
    <p:sldId id="434" r:id="rId38"/>
    <p:sldId id="442" r:id="rId39"/>
    <p:sldId id="443" r:id="rId40"/>
    <p:sldId id="444" r:id="rId41"/>
    <p:sldId id="274" r:id="rId42"/>
    <p:sldId id="346" r:id="rId43"/>
    <p:sldId id="297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94" autoAdjust="0"/>
  </p:normalViewPr>
  <p:slideViewPr>
    <p:cSldViewPr>
      <p:cViewPr varScale="1">
        <p:scale>
          <a:sx n="107" d="100"/>
          <a:sy n="107" d="100"/>
        </p:scale>
        <p:origin x="144" y="4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1 - Friday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467600" cy="2339609"/>
          </a:xfrm>
        </p:spPr>
        <p:txBody>
          <a:bodyPr>
            <a:normAutofit/>
          </a:bodyPr>
          <a:lstStyle/>
          <a:p>
            <a:r>
              <a:rPr lang="en-US" dirty="0" smtClean="0"/>
              <a:t>If we tell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ham2</a:t>
            </a:r>
            <a:r>
              <a:rPr lang="en-US" dirty="0" smtClean="0"/>
              <a:t> to take a bite away, it will affect the ham pointed at by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ham1</a:t>
            </a:r>
          </a:p>
          <a:p>
            <a:r>
              <a:rPr lang="en-US" dirty="0" smtClean="0"/>
              <a:t>Remember, they are the same ham!</a:t>
            </a:r>
          </a:p>
        </p:txBody>
      </p:sp>
      <p:pic>
        <p:nvPicPr>
          <p:cNvPr id="1026" name="Picture 2" descr="C:\Users\Barry Wittman\AppData\Local\Microsoft\Windows\Temporary Internet Files\Content.IE5\06NSBHNT\MCj011261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639306"/>
            <a:ext cx="3352800" cy="21424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505200" y="4724401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ham1</a:t>
            </a:r>
          </a:p>
        </p:txBody>
      </p:sp>
      <p:grpSp>
        <p:nvGrpSpPr>
          <p:cNvPr id="4" name="Group 10"/>
          <p:cNvGrpSpPr/>
          <p:nvPr/>
        </p:nvGrpSpPr>
        <p:grpSpPr>
          <a:xfrm>
            <a:off x="3581400" y="5486400"/>
            <a:ext cx="3276600" cy="1066800"/>
            <a:chOff x="2057400" y="5181600"/>
            <a:chExt cx="3276600" cy="1066800"/>
          </a:xfrm>
        </p:grpSpPr>
        <p:sp>
          <p:nvSpPr>
            <p:cNvPr id="7" name="Rectangle 6"/>
            <p:cNvSpPr/>
            <p:nvPr/>
          </p:nvSpPr>
          <p:spPr>
            <a:xfrm>
              <a:off x="2057400" y="5181600"/>
              <a:ext cx="1524000" cy="1066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2819400" y="5715000"/>
              <a:ext cx="2514600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oval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ontent Placeholder 2"/>
          <p:cNvSpPr txBox="1">
            <a:spLocks/>
          </p:cNvSpPr>
          <p:nvPr/>
        </p:nvSpPr>
        <p:spPr>
          <a:xfrm>
            <a:off x="2438400" y="4191000"/>
            <a:ext cx="3886200" cy="533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ham2.bite();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77200" y="1600201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ham2</a:t>
            </a:r>
          </a:p>
        </p:txBody>
      </p:sp>
      <p:grpSp>
        <p:nvGrpSpPr>
          <p:cNvPr id="5" name="Group 10"/>
          <p:cNvGrpSpPr/>
          <p:nvPr/>
        </p:nvGrpSpPr>
        <p:grpSpPr>
          <a:xfrm>
            <a:off x="8153400" y="2362200"/>
            <a:ext cx="1524000" cy="2439194"/>
            <a:chOff x="2057400" y="5181600"/>
            <a:chExt cx="1524000" cy="2439194"/>
          </a:xfrm>
        </p:grpSpPr>
        <p:sp>
          <p:nvSpPr>
            <p:cNvPr id="13" name="Rectangle 12"/>
            <p:cNvSpPr/>
            <p:nvPr/>
          </p:nvSpPr>
          <p:spPr>
            <a:xfrm>
              <a:off x="2057400" y="5181600"/>
              <a:ext cx="1524000" cy="1066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5400000">
              <a:off x="1866900" y="6667500"/>
              <a:ext cx="1905000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oval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7"/>
          <p:cNvGrpSpPr/>
          <p:nvPr/>
        </p:nvGrpSpPr>
        <p:grpSpPr>
          <a:xfrm>
            <a:off x="8305800" y="5562600"/>
            <a:ext cx="1066800" cy="990600"/>
            <a:chOff x="6781800" y="5562600"/>
            <a:chExt cx="1066800" cy="990600"/>
          </a:xfrm>
          <a:solidFill>
            <a:schemeClr val="bg1"/>
          </a:solidFill>
        </p:grpSpPr>
        <p:sp>
          <p:nvSpPr>
            <p:cNvPr id="15" name="Oval 14"/>
            <p:cNvSpPr/>
            <p:nvPr/>
          </p:nvSpPr>
          <p:spPr>
            <a:xfrm>
              <a:off x="6781800" y="6096000"/>
              <a:ext cx="457200" cy="457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086600" y="5867400"/>
              <a:ext cx="457200" cy="457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7391400" y="5562600"/>
              <a:ext cx="457200" cy="457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8366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Compared to primitive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consider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 variables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, both with value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37</a:t>
            </a:r>
          </a:p>
          <a:p>
            <a:r>
              <a:rPr lang="en-US" dirty="0" smtClean="0"/>
              <a:t>If we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, it only affects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</a:p>
          <a:p>
            <a:r>
              <a:rPr lang="en-US" dirty="0" smtClean="0"/>
              <a:t>If we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, it only affects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057400" y="4038600"/>
            <a:ext cx="2743200" cy="2514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x = 37;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y = x;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x++;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y--;</a:t>
            </a:r>
          </a:p>
        </p:txBody>
      </p:sp>
      <p:grpSp>
        <p:nvGrpSpPr>
          <p:cNvPr id="4" name="Group 19"/>
          <p:cNvGrpSpPr/>
          <p:nvPr/>
        </p:nvGrpSpPr>
        <p:grpSpPr>
          <a:xfrm>
            <a:off x="8763000" y="4343400"/>
            <a:ext cx="1524000" cy="1828800"/>
            <a:chOff x="7239000" y="4724400"/>
            <a:chExt cx="1524000" cy="1828800"/>
          </a:xfrm>
        </p:grpSpPr>
        <p:sp>
          <p:nvSpPr>
            <p:cNvPr id="13" name="TextBox 12"/>
            <p:cNvSpPr txBox="1"/>
            <p:nvPr/>
          </p:nvSpPr>
          <p:spPr>
            <a:xfrm>
              <a:off x="7772400" y="4724400"/>
              <a:ext cx="533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y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239000" y="5486400"/>
              <a:ext cx="1524000" cy="1066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37</a:t>
              </a:r>
            </a:p>
          </p:txBody>
        </p:sp>
      </p:grpSp>
      <p:grpSp>
        <p:nvGrpSpPr>
          <p:cNvPr id="5" name="Group 18"/>
          <p:cNvGrpSpPr/>
          <p:nvPr/>
        </p:nvGrpSpPr>
        <p:grpSpPr>
          <a:xfrm>
            <a:off x="5638800" y="4343400"/>
            <a:ext cx="1524000" cy="1828800"/>
            <a:chOff x="4114800" y="4724400"/>
            <a:chExt cx="1524000" cy="1828800"/>
          </a:xfrm>
        </p:grpSpPr>
        <p:sp>
          <p:nvSpPr>
            <p:cNvPr id="17" name="TextBox 16"/>
            <p:cNvSpPr txBox="1"/>
            <p:nvPr/>
          </p:nvSpPr>
          <p:spPr>
            <a:xfrm>
              <a:off x="4572000" y="4724400"/>
              <a:ext cx="533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x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114800" y="5486400"/>
              <a:ext cx="1524000" cy="1066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37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5638800" y="5105400"/>
            <a:ext cx="1524000" cy="1066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763000" y="5105400"/>
            <a:ext cx="1524000" cy="1066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77853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reference is just an arrow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declare a lot of references, you have not created any objects, just lots of arrows (unlike primitive types)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3048000"/>
            <a:ext cx="10972800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Eggplant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aubergine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DumpTruck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truck1;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Idea thought;</a:t>
            </a:r>
          </a:p>
        </p:txBody>
      </p:sp>
      <p:grpSp>
        <p:nvGrpSpPr>
          <p:cNvPr id="2" name="Group 18"/>
          <p:cNvGrpSpPr/>
          <p:nvPr/>
        </p:nvGrpSpPr>
        <p:grpSpPr>
          <a:xfrm>
            <a:off x="1752600" y="4800600"/>
            <a:ext cx="2057400" cy="1604665"/>
            <a:chOff x="228600" y="5024735"/>
            <a:chExt cx="2057400" cy="1604665"/>
          </a:xfrm>
        </p:grpSpPr>
        <p:sp>
          <p:nvSpPr>
            <p:cNvPr id="7" name="TextBox 6"/>
            <p:cNvSpPr txBox="1"/>
            <p:nvPr/>
          </p:nvSpPr>
          <p:spPr>
            <a:xfrm>
              <a:off x="228600" y="5024735"/>
              <a:ext cx="1828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Courier New" pitchFamily="49" charset="0"/>
                  <a:cs typeface="Courier New" pitchFamily="49" charset="0"/>
                </a:rPr>
                <a:t>aubergine</a:t>
              </a:r>
              <a:endParaRPr lang="en-US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3" name="Group 10"/>
            <p:cNvGrpSpPr/>
            <p:nvPr/>
          </p:nvGrpSpPr>
          <p:grpSpPr>
            <a:xfrm>
              <a:off x="381000" y="5562600"/>
              <a:ext cx="1905000" cy="1066800"/>
              <a:chOff x="2057400" y="5181600"/>
              <a:chExt cx="1905000" cy="1066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2057400" y="5181600"/>
                <a:ext cx="1524000" cy="10668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2819400" y="5715000"/>
                <a:ext cx="1143000" cy="1588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oval" w="lg" len="lg"/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oup 19"/>
          <p:cNvGrpSpPr/>
          <p:nvPr/>
        </p:nvGrpSpPr>
        <p:grpSpPr>
          <a:xfrm>
            <a:off x="5181600" y="4805065"/>
            <a:ext cx="2057400" cy="1604665"/>
            <a:chOff x="3657600" y="5029200"/>
            <a:chExt cx="2057400" cy="1604665"/>
          </a:xfrm>
        </p:grpSpPr>
        <p:sp>
          <p:nvSpPr>
            <p:cNvPr id="11" name="TextBox 10"/>
            <p:cNvSpPr txBox="1"/>
            <p:nvPr/>
          </p:nvSpPr>
          <p:spPr>
            <a:xfrm>
              <a:off x="3657600" y="5029200"/>
              <a:ext cx="1828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truck1</a:t>
              </a:r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3810000" y="5567065"/>
              <a:ext cx="1905000" cy="1066800"/>
              <a:chOff x="2057400" y="5181600"/>
              <a:chExt cx="1905000" cy="1066800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2057400" y="5181600"/>
                <a:ext cx="1524000" cy="1066800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" name="Straight Arrow Connector 13"/>
              <p:cNvCxnSpPr/>
              <p:nvPr/>
            </p:nvCxnSpPr>
            <p:spPr>
              <a:xfrm>
                <a:off x="2819400" y="5715000"/>
                <a:ext cx="1143000" cy="1588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oval" w="lg" len="lg"/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Group 20"/>
          <p:cNvGrpSpPr/>
          <p:nvPr/>
        </p:nvGrpSpPr>
        <p:grpSpPr>
          <a:xfrm>
            <a:off x="8382000" y="4805065"/>
            <a:ext cx="2057400" cy="1604665"/>
            <a:chOff x="6858000" y="5029200"/>
            <a:chExt cx="2057400" cy="1604665"/>
          </a:xfrm>
        </p:grpSpPr>
        <p:sp>
          <p:nvSpPr>
            <p:cNvPr id="15" name="TextBox 14"/>
            <p:cNvSpPr txBox="1"/>
            <p:nvPr/>
          </p:nvSpPr>
          <p:spPr>
            <a:xfrm>
              <a:off x="6858000" y="5029200"/>
              <a:ext cx="1828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thought</a:t>
              </a:r>
            </a:p>
          </p:txBody>
        </p:sp>
        <p:grpSp>
          <p:nvGrpSpPr>
            <p:cNvPr id="19" name="Group 10"/>
            <p:cNvGrpSpPr/>
            <p:nvPr/>
          </p:nvGrpSpPr>
          <p:grpSpPr>
            <a:xfrm>
              <a:off x="7010400" y="5567065"/>
              <a:ext cx="1905000" cy="1066800"/>
              <a:chOff x="2057400" y="5181600"/>
              <a:chExt cx="1905000" cy="10668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2057400" y="5181600"/>
                <a:ext cx="1524000" cy="10668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2819400" y="5715000"/>
                <a:ext cx="1143000" cy="1588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oval" w="lg" len="lg"/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7641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Invoking the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call a constructor, you use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dirty="0" smtClean="0"/>
              <a:t> keyword with the name of the class followed by parentheses: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Perhaps there is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Ham</a:t>
            </a:r>
            <a:r>
              <a:rPr lang="en-US" dirty="0" smtClean="0"/>
              <a:t> constructor that lets you take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 that is the number of pounds that the ham weighs: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29718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Ham ham1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Ham();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Default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constructor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09600" y="5029200"/>
            <a:ext cx="10972800" cy="533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Ham ham2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Ham( 4.2 );</a:t>
            </a:r>
            <a:r>
              <a:rPr lang="en-US" sz="27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//weight constructor</a:t>
            </a:r>
          </a:p>
        </p:txBody>
      </p:sp>
    </p:spTree>
    <p:extLst>
      <p:ext uri="{BB962C8B-B14F-4D97-AF65-F5344CB8AC3E}">
        <p14:creationId xmlns:p14="http://schemas.microsoft.com/office/powerpoint/2010/main" val="177068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methods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call methods on objects</a:t>
            </a:r>
          </a:p>
          <a:p>
            <a:pPr lvl="1"/>
            <a:r>
              <a:rPr lang="en-US" dirty="0" smtClean="0"/>
              <a:t>Type the name of the object</a:t>
            </a:r>
          </a:p>
          <a:p>
            <a:pPr lvl="1"/>
            <a:r>
              <a:rPr lang="en-US" dirty="0" smtClean="0"/>
              <a:t>Put a dot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ype the method name, with the arguments in parentheses: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191000"/>
            <a:ext cx="10972800" cy="22098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String(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"Help me!"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(3);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//c gets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'p'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Ham h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Ham(3.2);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h.bite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Takes bite out of ham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weight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h.getWeight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//Gets current ham weight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accent5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accent5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21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Equivalence confusion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51391"/>
            <a:ext cx="10972800" cy="4625609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this example,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 smtClean="0"/>
              <a:t> operator will say they are different, but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US" b="1" dirty="0" smtClean="0"/>
              <a:t> </a:t>
            </a:r>
            <a:r>
              <a:rPr lang="en-US" dirty="0" smtClean="0"/>
              <a:t>method will say that they are the same</a:t>
            </a:r>
          </a:p>
          <a:p>
            <a:r>
              <a:rPr lang="en-US" dirty="0" smtClean="0"/>
              <a:t>Every object has an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Always call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equals()</a:t>
            </a:r>
            <a:r>
              <a:rPr lang="en-US" dirty="0" smtClean="0"/>
              <a:t> to see if too objects are identical</a:t>
            </a:r>
          </a:p>
          <a:p>
            <a:r>
              <a:rPr lang="en-US" dirty="0" smtClean="0"/>
              <a:t>Only 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dirty="0" smtClean="0"/>
              <a:t> if you want to see if the two references are pointing at the exact same object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676400"/>
            <a:ext cx="10972800" cy="304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String s1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String(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"identical"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String s2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String(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"identical"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 s1 == s2 )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"Same!"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"Different!"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 s1.equals( s2 ) 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"Same!"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"Different!"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27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7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Templates for objects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object is the actual data that you can use in your code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class</a:t>
            </a:r>
            <a:r>
              <a:rPr lang="en-US" dirty="0" smtClean="0"/>
              <a:t> is a template whereby you can create objects of a certain kind</a:t>
            </a:r>
          </a:p>
          <a:p>
            <a:pPr lvl="1"/>
            <a:r>
              <a:rPr lang="en-US" dirty="0" smtClean="0"/>
              <a:t>Class 	=	Car</a:t>
            </a:r>
          </a:p>
          <a:p>
            <a:pPr lvl="1"/>
            <a:r>
              <a:rPr lang="en-US" dirty="0" smtClean="0"/>
              <a:t>Object	=	Mitsubishi Lancer Evolution X</a:t>
            </a:r>
          </a:p>
          <a:p>
            <a:r>
              <a:rPr lang="en-US" dirty="0" smtClean="0"/>
              <a:t>Just like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 is a type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34</a:t>
            </a:r>
            <a:r>
              <a:rPr lang="en-US" dirty="0" smtClean="0"/>
              <a:t> is an instance of that type</a:t>
            </a:r>
          </a:p>
          <a:p>
            <a:r>
              <a:rPr lang="en-US" dirty="0" smtClean="0"/>
              <a:t>A key difference is that you can define new classes</a:t>
            </a:r>
          </a:p>
          <a:p>
            <a:r>
              <a:rPr lang="en-US" dirty="0" smtClean="0"/>
              <a:t>Classes contain members and methods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06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6"/>
          <p:cNvGrpSpPr/>
          <p:nvPr/>
        </p:nvGrpSpPr>
        <p:grpSpPr>
          <a:xfrm>
            <a:off x="2819400" y="2133600"/>
            <a:ext cx="3352800" cy="304800"/>
            <a:chOff x="1295400" y="2133600"/>
            <a:chExt cx="3352800" cy="304800"/>
          </a:xfrm>
        </p:grpSpPr>
        <p:sp>
          <p:nvSpPr>
            <p:cNvPr id="7" name="Rectangle 6"/>
            <p:cNvSpPr/>
            <p:nvPr/>
          </p:nvSpPr>
          <p:spPr>
            <a:xfrm>
              <a:off x="1295400" y="2133600"/>
              <a:ext cx="1371600" cy="304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667000" y="2133600"/>
              <a:ext cx="685800" cy="304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352800" y="2133600"/>
              <a:ext cx="1295400" cy="3048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37"/>
          <p:cNvGrpSpPr/>
          <p:nvPr/>
        </p:nvGrpSpPr>
        <p:grpSpPr>
          <a:xfrm>
            <a:off x="2819400" y="2438400"/>
            <a:ext cx="3810000" cy="304800"/>
            <a:chOff x="1295400" y="2438400"/>
            <a:chExt cx="3810000" cy="304800"/>
          </a:xfrm>
        </p:grpSpPr>
        <p:sp>
          <p:nvSpPr>
            <p:cNvPr id="8" name="Rectangle 7"/>
            <p:cNvSpPr/>
            <p:nvPr/>
          </p:nvSpPr>
          <p:spPr>
            <a:xfrm>
              <a:off x="1295400" y="2438400"/>
              <a:ext cx="1371600" cy="304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667000" y="2438400"/>
              <a:ext cx="1143000" cy="304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10000" y="2438400"/>
              <a:ext cx="1295400" cy="3048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38"/>
          <p:cNvGrpSpPr/>
          <p:nvPr/>
        </p:nvGrpSpPr>
        <p:grpSpPr>
          <a:xfrm>
            <a:off x="2819400" y="2743200"/>
            <a:ext cx="4191000" cy="304800"/>
            <a:chOff x="1295400" y="2743200"/>
            <a:chExt cx="4191000" cy="304800"/>
          </a:xfrm>
        </p:grpSpPr>
        <p:sp>
          <p:nvSpPr>
            <p:cNvPr id="9" name="Rectangle 8"/>
            <p:cNvSpPr/>
            <p:nvPr/>
          </p:nvSpPr>
          <p:spPr>
            <a:xfrm>
              <a:off x="1295400" y="2743200"/>
              <a:ext cx="1371600" cy="304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667000" y="2743200"/>
              <a:ext cx="1447800" cy="3048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114800" y="2743200"/>
              <a:ext cx="1371600" cy="3048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39"/>
          <p:cNvGrpSpPr/>
          <p:nvPr/>
        </p:nvGrpSpPr>
        <p:grpSpPr>
          <a:xfrm>
            <a:off x="2819400" y="3429000"/>
            <a:ext cx="1981200" cy="304800"/>
            <a:chOff x="1295400" y="3429000"/>
            <a:chExt cx="1981200" cy="304800"/>
          </a:xfrm>
        </p:grpSpPr>
        <p:sp>
          <p:nvSpPr>
            <p:cNvPr id="10" name="Rectangle 9"/>
            <p:cNvSpPr/>
            <p:nvPr/>
          </p:nvSpPr>
          <p:spPr>
            <a:xfrm>
              <a:off x="1295400" y="3429000"/>
              <a:ext cx="1219200" cy="304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14600" y="3429000"/>
              <a:ext cx="762000" cy="3048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40"/>
          <p:cNvGrpSpPr/>
          <p:nvPr/>
        </p:nvGrpSpPr>
        <p:grpSpPr>
          <a:xfrm>
            <a:off x="2819400" y="5105400"/>
            <a:ext cx="4876800" cy="304800"/>
            <a:chOff x="1295400" y="5105400"/>
            <a:chExt cx="4876800" cy="304800"/>
          </a:xfrm>
        </p:grpSpPr>
        <p:sp>
          <p:nvSpPr>
            <p:cNvPr id="11" name="Rectangle 10"/>
            <p:cNvSpPr/>
            <p:nvPr/>
          </p:nvSpPr>
          <p:spPr>
            <a:xfrm>
              <a:off x="1295400" y="5105400"/>
              <a:ext cx="1219200" cy="304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14600" y="5105400"/>
              <a:ext cx="685800" cy="304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200400" y="5105400"/>
              <a:ext cx="1295400" cy="3048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648200" y="5105400"/>
              <a:ext cx="1219200" cy="304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867400" y="5105400"/>
              <a:ext cx="304800" cy="3048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22"/>
          <p:cNvGrpSpPr/>
          <p:nvPr/>
        </p:nvGrpSpPr>
        <p:grpSpPr>
          <a:xfrm>
            <a:off x="1905000" y="1752600"/>
            <a:ext cx="3048000" cy="304800"/>
            <a:chOff x="381000" y="1752600"/>
            <a:chExt cx="3048000" cy="304800"/>
          </a:xfrm>
        </p:grpSpPr>
        <p:sp>
          <p:nvSpPr>
            <p:cNvPr id="5" name="Rectangle 4"/>
            <p:cNvSpPr/>
            <p:nvPr/>
          </p:nvSpPr>
          <p:spPr>
            <a:xfrm>
              <a:off x="381000" y="1752600"/>
              <a:ext cx="2209800" cy="304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590800" y="1752600"/>
              <a:ext cx="838200" cy="3048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 class definition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1687354"/>
            <a:ext cx="8077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public class Name {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member1;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private double member2;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private Hedgehog member3;</a:t>
            </a:r>
          </a:p>
          <a:p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public Name() {</a:t>
            </a:r>
          </a:p>
          <a:p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…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method1( double x ){</a:t>
            </a:r>
          </a:p>
          <a:p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…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36" name="Group 41"/>
          <p:cNvGrpSpPr/>
          <p:nvPr/>
        </p:nvGrpSpPr>
        <p:grpSpPr>
          <a:xfrm>
            <a:off x="5181600" y="1671936"/>
            <a:ext cx="4876800" cy="461665"/>
            <a:chOff x="3657600" y="1671935"/>
            <a:chExt cx="4876800" cy="461665"/>
          </a:xfrm>
        </p:grpSpPr>
        <p:cxnSp>
          <p:nvCxnSpPr>
            <p:cNvPr id="25" name="Straight Arrow Connector 24"/>
            <p:cNvCxnSpPr/>
            <p:nvPr/>
          </p:nvCxnSpPr>
          <p:spPr>
            <a:xfrm rot="10800000">
              <a:off x="3657600" y="1905000"/>
              <a:ext cx="2133600" cy="1588"/>
            </a:xfrm>
            <a:prstGeom prst="straightConnector1">
              <a:avLst/>
            </a:prstGeom>
            <a:ln w="50800" cap="flat">
              <a:solidFill>
                <a:schemeClr val="tx1"/>
              </a:solidFill>
              <a:miter lim="800000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943600" y="1671935"/>
              <a:ext cx="2590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cs typeface="Courier New" pitchFamily="49" charset="0"/>
                </a:rPr>
                <a:t>Class definition</a:t>
              </a:r>
            </a:p>
          </p:txBody>
        </p:sp>
      </p:grpSp>
      <p:grpSp>
        <p:nvGrpSpPr>
          <p:cNvPr id="37" name="Group 42"/>
          <p:cNvGrpSpPr/>
          <p:nvPr/>
        </p:nvGrpSpPr>
        <p:grpSpPr>
          <a:xfrm>
            <a:off x="7315200" y="2133601"/>
            <a:ext cx="2895600" cy="830997"/>
            <a:chOff x="5791200" y="2133600"/>
            <a:chExt cx="2895600" cy="830997"/>
          </a:xfrm>
        </p:grpSpPr>
        <p:sp>
          <p:nvSpPr>
            <p:cNvPr id="28" name="TextBox 27"/>
            <p:cNvSpPr txBox="1"/>
            <p:nvPr/>
          </p:nvSpPr>
          <p:spPr>
            <a:xfrm>
              <a:off x="6781800" y="2133600"/>
              <a:ext cx="1905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cs typeface="Courier New" pitchFamily="49" charset="0"/>
                </a:rPr>
                <a:t>Member declarations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rot="10800000">
              <a:off x="5791200" y="2514600"/>
              <a:ext cx="914400" cy="1588"/>
            </a:xfrm>
            <a:prstGeom prst="straightConnector1">
              <a:avLst/>
            </a:prstGeom>
            <a:ln w="50800" cap="flat">
              <a:solidFill>
                <a:schemeClr val="tx1"/>
              </a:solidFill>
              <a:miter lim="800000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43"/>
          <p:cNvGrpSpPr/>
          <p:nvPr/>
        </p:nvGrpSpPr>
        <p:grpSpPr>
          <a:xfrm>
            <a:off x="5181600" y="3581401"/>
            <a:ext cx="3505200" cy="830997"/>
            <a:chOff x="3657600" y="3581400"/>
            <a:chExt cx="3505200" cy="830997"/>
          </a:xfrm>
        </p:grpSpPr>
        <p:sp>
          <p:nvSpPr>
            <p:cNvPr id="31" name="TextBox 30"/>
            <p:cNvSpPr txBox="1"/>
            <p:nvPr/>
          </p:nvSpPr>
          <p:spPr>
            <a:xfrm>
              <a:off x="5257800" y="3581400"/>
              <a:ext cx="1905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cs typeface="Courier New" pitchFamily="49" charset="0"/>
                </a:rPr>
                <a:t>Constructor definition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10800000">
              <a:off x="3657600" y="3962400"/>
              <a:ext cx="1524000" cy="1588"/>
            </a:xfrm>
            <a:prstGeom prst="straightConnector1">
              <a:avLst/>
            </a:prstGeom>
            <a:ln w="50800" cap="flat">
              <a:solidFill>
                <a:schemeClr val="tx1"/>
              </a:solidFill>
              <a:miter lim="800000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44"/>
          <p:cNvGrpSpPr/>
          <p:nvPr/>
        </p:nvGrpSpPr>
        <p:grpSpPr>
          <a:xfrm>
            <a:off x="5181600" y="5486401"/>
            <a:ext cx="4495800" cy="830997"/>
            <a:chOff x="3657600" y="5486400"/>
            <a:chExt cx="4495800" cy="830997"/>
          </a:xfrm>
        </p:grpSpPr>
        <p:sp>
          <p:nvSpPr>
            <p:cNvPr id="32" name="TextBox 31"/>
            <p:cNvSpPr txBox="1"/>
            <p:nvPr/>
          </p:nvSpPr>
          <p:spPr>
            <a:xfrm>
              <a:off x="6629400" y="5486400"/>
              <a:ext cx="1524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cs typeface="Courier New" pitchFamily="49" charset="0"/>
                </a:rPr>
                <a:t>Method</a:t>
              </a:r>
            </a:p>
            <a:p>
              <a:r>
                <a:rPr lang="en-US" sz="2400" b="1" dirty="0">
                  <a:cs typeface="Courier New" pitchFamily="49" charset="0"/>
                </a:rPr>
                <a:t>definition</a:t>
              </a: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rot="10800000">
              <a:off x="3657600" y="5864092"/>
              <a:ext cx="2819400" cy="4896"/>
            </a:xfrm>
            <a:prstGeom prst="straightConnector1">
              <a:avLst/>
            </a:prstGeom>
            <a:ln w="50800" cap="flat">
              <a:solidFill>
                <a:schemeClr val="tx1"/>
              </a:solidFill>
              <a:miter lim="800000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87336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Members are data inside an object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Members are the actual data inside an object</a:t>
            </a:r>
          </a:p>
          <a:p>
            <a:r>
              <a:rPr lang="en-US" dirty="0" smtClean="0"/>
              <a:t>They can be primitive types or other object types</a:t>
            </a:r>
          </a:p>
          <a:p>
            <a:r>
              <a:rPr lang="en-US" dirty="0" smtClean="0"/>
              <a:t>They are usually hidden 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dirty="0" smtClean="0"/>
              <a:t>) from the outside world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3733800"/>
            <a:ext cx="10972800" cy="2057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Point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private 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x;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member variable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y;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member variable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9718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dirty="0" smtClean="0"/>
              <a:t>Java features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 smtClean="0"/>
              <a:t> statements</a:t>
            </a:r>
          </a:p>
          <a:p>
            <a:r>
              <a:rPr lang="en-US" dirty="0" smtClean="0"/>
              <a:t>Loops</a:t>
            </a:r>
          </a:p>
          <a:p>
            <a:r>
              <a:rPr lang="en-US" dirty="0" smtClean="0"/>
              <a:t>Arrays</a:t>
            </a:r>
          </a:p>
          <a:p>
            <a:r>
              <a:rPr lang="en-US" dirty="0" smtClean="0"/>
              <a:t>Static methods</a:t>
            </a:r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dirty="0" smtClean="0"/>
              <a:t> allow you to specify the scope or permissions of members and methods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dirty="0" smtClean="0"/>
              <a:t> means that only methods from the same class can access an item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dirty="0" smtClean="0"/>
              <a:t> means that any method can access the item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dirty="0" smtClean="0"/>
              <a:t> means that </a:t>
            </a:r>
            <a:r>
              <a:rPr lang="en-US" dirty="0" smtClean="0"/>
              <a:t>classes in the package and </a:t>
            </a:r>
            <a:r>
              <a:rPr lang="en-US" dirty="0" smtClean="0"/>
              <a:t>child </a:t>
            </a:r>
            <a:r>
              <a:rPr lang="en-US" dirty="0" smtClean="0"/>
              <a:t>classes can access the data (but not someone outside of the inheritance hierarchy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 modifier means "package private" or default</a:t>
            </a:r>
          </a:p>
          <a:p>
            <a:pPr lvl="1"/>
            <a:r>
              <a:rPr lang="en-US" dirty="0" smtClean="0"/>
              <a:t>Only code in the same package can access the item</a:t>
            </a:r>
          </a:p>
          <a:p>
            <a:pPr lvl="1"/>
            <a:r>
              <a:rPr lang="en-US" dirty="0" smtClean="0"/>
              <a:t>More restrictive than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 smtClean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 smtClean="0"/>
              <a:t> but less restrictive than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637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Methods are ways to interact with objects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 allow you to do things</a:t>
            </a:r>
          </a:p>
          <a:p>
            <a:r>
              <a:rPr lang="en-US" dirty="0" smtClean="0"/>
              <a:t>Object methods usually allow you to manipulate the members</a:t>
            </a:r>
          </a:p>
          <a:p>
            <a:r>
              <a:rPr lang="en-US" dirty="0" smtClean="0"/>
              <a:t>They are usually visible 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dirty="0" smtClean="0"/>
              <a:t>) to the outside world</a:t>
            </a:r>
          </a:p>
          <a:p>
            <a:r>
              <a:rPr lang="en-US" dirty="0" smtClean="0"/>
              <a:t>Methods can be static or non-static</a:t>
            </a:r>
          </a:p>
          <a:p>
            <a:r>
              <a:rPr lang="en-US" dirty="0" smtClean="0"/>
              <a:t>Only non-static methods can interact with the members of an object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2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Constructors are a special kind of method</a:t>
            </a:r>
          </a:p>
          <a:p>
            <a:r>
              <a:rPr lang="en-US" dirty="0" smtClean="0"/>
              <a:t>They allow you to customize an object with particular attributes when it is created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81400"/>
            <a:ext cx="10972800" cy="304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Point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private 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x;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member variable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y;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member variable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//constructor</a:t>
            </a:r>
            <a:endParaRPr lang="en-US" sz="2700" b="1" dirty="0">
              <a:solidFill>
                <a:schemeClr val="accent5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Point(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newX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newY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){</a:t>
            </a:r>
            <a:r>
              <a:rPr lang="en-US" sz="27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x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newX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y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newY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02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members are usually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dirty="0" smtClean="0"/>
              <a:t>, it is common to use methods specifically just to find out what their values are</a:t>
            </a:r>
          </a:p>
          <a:p>
            <a:r>
              <a:rPr lang="en-US" dirty="0" smtClean="0"/>
              <a:t>A method that just returns the value of a member variable is called an </a:t>
            </a:r>
            <a:r>
              <a:rPr lang="en-US" b="1" dirty="0" err="1" smtClean="0"/>
              <a:t>accessor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038600"/>
            <a:ext cx="10972800" cy="2286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getX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//accessor for x</a:t>
            </a:r>
            <a:r>
              <a:rPr lang="en-US" sz="27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//accessor for y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return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94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Mutators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Again, because members are usually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dirty="0" smtClean="0"/>
              <a:t>, it is common to use methods specifically just to change their values</a:t>
            </a:r>
          </a:p>
          <a:p>
            <a:r>
              <a:rPr lang="en-US" dirty="0" smtClean="0"/>
              <a:t>A method that just changes the value of a member variable is called a </a:t>
            </a:r>
            <a:r>
              <a:rPr lang="en-US" b="1" dirty="0" err="1" smtClean="0"/>
              <a:t>mutator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3962400"/>
            <a:ext cx="10972800" cy="2286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setX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newX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) {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7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mutator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for x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x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newX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setY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newY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) {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7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mutator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for y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y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newY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01200" y="1"/>
            <a:ext cx="2590800" cy="1459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8077200" y="1"/>
            <a:ext cx="457200" cy="1433513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Variables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30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891809"/>
          </a:xfrm>
        </p:spPr>
        <p:txBody>
          <a:bodyPr>
            <a:normAutofit/>
          </a:bodyPr>
          <a:lstStyle/>
          <a:p>
            <a:r>
              <a:rPr lang="en-US" dirty="0" smtClean="0"/>
              <a:t>Static members are stored with the class, not with the object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28586"/>
            <a:ext cx="10972800" cy="402461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Item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private static </a:t>
            </a:r>
            <a:r>
              <a:rPr lang="en-US" sz="27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count = 0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one copy total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String name;	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one copy per object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Item( String s 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name = 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++count;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updates global counter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name;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getItemsInUniverse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	return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count;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3712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members are also called </a:t>
            </a:r>
            <a:r>
              <a:rPr lang="en-US" b="1" dirty="0" smtClean="0"/>
              <a:t>class variables</a:t>
            </a:r>
          </a:p>
          <a:p>
            <a:r>
              <a:rPr lang="en-US" dirty="0" smtClean="0"/>
              <a:t>Static members can be accessed by either static methods or regular methods (unlike normal members which cannot be accessed by static methods)</a:t>
            </a:r>
          </a:p>
          <a:p>
            <a:r>
              <a:rPr lang="en-US" dirty="0" smtClean="0"/>
              <a:t>Static members can be either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dirty="0" smtClean="0"/>
              <a:t>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53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 can be constant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a value will not change after an object has been created:</a:t>
            </a:r>
          </a:p>
          <a:p>
            <a:pPr lvl="1"/>
            <a:r>
              <a:rPr lang="en-US" dirty="0" smtClean="0"/>
              <a:t>Example:  A ball has a single color after it is created</a:t>
            </a:r>
          </a:p>
          <a:p>
            <a:r>
              <a:rPr lang="en-US" dirty="0" smtClean="0"/>
              <a:t>You can enforce the fact that the value will not change with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US" dirty="0" smtClean="0"/>
              <a:t> keyword</a:t>
            </a:r>
          </a:p>
          <a:p>
            <a:r>
              <a:rPr lang="en-US" dirty="0" smtClean="0"/>
              <a:t>A member declared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US" dirty="0" smtClean="0"/>
              <a:t> can only be assigned a value once</a:t>
            </a:r>
          </a:p>
          <a:p>
            <a:r>
              <a:rPr lang="en-US" dirty="0" smtClean="0"/>
              <a:t>Afterwards, it will never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85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kumimoji="0" lang="en-US" sz="4500" b="1" kern="1200" dirty="0" err="1" smtClean="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rPr>
              <a:t>Enums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0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 </a:t>
            </a:r>
            <a:r>
              <a:rPr lang="en-US" dirty="0" err="1" smtClean="0"/>
              <a:t>enum</a:t>
            </a:r>
            <a:r>
              <a:rPr lang="en-US" dirty="0" smtClean="0"/>
              <a:t> is a special kind of class that has pre-defined constant objects</a:t>
            </a:r>
          </a:p>
          <a:p>
            <a:r>
              <a:rPr lang="en-US" dirty="0" smtClean="0"/>
              <a:t>These objects are intended to represent a fixed collection of named things: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Individual days can be referenced like static variables: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Day.MONDAY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Day.FRIDAY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Since </a:t>
            </a:r>
            <a:r>
              <a:rPr lang="en-US" dirty="0" err="1" smtClean="0"/>
              <a:t>enum</a:t>
            </a:r>
            <a:r>
              <a:rPr lang="en-US" dirty="0" smtClean="0"/>
              <a:t> values are constants, it's convention to name them in ALL CAPS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124200"/>
            <a:ext cx="10972800" cy="1600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7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Day {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SUNDAY,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MONDAY, TUESDAY, WEDNESDAY, THURSDAY, FRIDAY, SATURDAY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7866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Enums</a:t>
            </a:r>
            <a:r>
              <a:rPr lang="en-US" dirty="0" smtClean="0"/>
              <a:t>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 smtClean="0"/>
              <a:t>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Enums</a:t>
            </a:r>
            <a:r>
              <a:rPr lang="en-US" dirty="0" smtClean="0"/>
              <a:t> can be used in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 smtClean="0"/>
              <a:t> statements to make decisions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Note that only the value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SUNDAY</a:t>
            </a:r>
            <a:r>
              <a:rPr lang="en-US" dirty="0" smtClean="0"/>
              <a:t>) not the full name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Day.SUNDAY</a:t>
            </a:r>
            <a:r>
              <a:rPr lang="en-US" dirty="0" smtClean="0"/>
              <a:t>) is used</a:t>
            </a:r>
          </a:p>
          <a:p>
            <a:r>
              <a:rPr lang="en-US" dirty="0" smtClean="0"/>
              <a:t>This kind of behavior makes </a:t>
            </a:r>
            <a:r>
              <a:rPr lang="en-US" dirty="0" err="1" smtClean="0"/>
              <a:t>enums</a:t>
            </a:r>
            <a:r>
              <a:rPr lang="en-US" dirty="0" smtClean="0"/>
              <a:t> a useful way to record state information with a fixed number of values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209800"/>
            <a:ext cx="10972800" cy="2514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(day) 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SUNDAY: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"Ice Cream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MONDAY: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"Garfield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TUESDAY: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"Taco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WEDNESDAY: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"Addams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THURSDAY: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"Throwback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FRIDAY: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"I'm in Love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SATURDAY: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"Surf NYC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3400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</a:t>
            </a:r>
            <a:r>
              <a:rPr lang="en-US" dirty="0" err="1" smtClean="0"/>
              <a:t>enum</a:t>
            </a:r>
            <a:r>
              <a:rPr lang="en-US" dirty="0" smtClean="0"/>
              <a:t>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Though they aren't often useful, </a:t>
            </a:r>
            <a:r>
              <a:rPr lang="en-US" dirty="0" err="1" smtClean="0"/>
              <a:t>enums</a:t>
            </a:r>
            <a:r>
              <a:rPr lang="en-US" dirty="0" smtClean="0"/>
              <a:t> have some information baked into them</a:t>
            </a:r>
          </a:p>
          <a:p>
            <a:pPr lvl="1"/>
            <a:r>
              <a:rPr lang="en-US" dirty="0" smtClean="0"/>
              <a:t>You can use the static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values()</a:t>
            </a:r>
            <a:r>
              <a:rPr lang="en-US" dirty="0" smtClean="0"/>
              <a:t> method on the </a:t>
            </a:r>
            <a:r>
              <a:rPr lang="en-US" dirty="0" err="1" smtClean="0"/>
              <a:t>enum</a:t>
            </a:r>
            <a:r>
              <a:rPr lang="en-US" dirty="0" smtClean="0"/>
              <a:t> class to get an array containing all the </a:t>
            </a:r>
            <a:r>
              <a:rPr lang="en-US" dirty="0" err="1" smtClean="0"/>
              <a:t>enum</a:t>
            </a:r>
            <a:r>
              <a:rPr lang="en-US" dirty="0" smtClean="0"/>
              <a:t> values </a:t>
            </a:r>
          </a:p>
          <a:p>
            <a:pPr lvl="1"/>
            <a:r>
              <a:rPr lang="en-US" dirty="0" smtClean="0"/>
              <a:t>You can call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ordinal()</a:t>
            </a:r>
            <a:r>
              <a:rPr lang="en-US" dirty="0"/>
              <a:t> </a:t>
            </a:r>
            <a:r>
              <a:rPr lang="en-US" dirty="0" smtClean="0"/>
              <a:t>method on an </a:t>
            </a:r>
            <a:r>
              <a:rPr lang="en-US" dirty="0" err="1" smtClean="0"/>
              <a:t>enum</a:t>
            </a:r>
            <a:r>
              <a:rPr lang="en-US" dirty="0" smtClean="0"/>
              <a:t> object to get its zero-based numbering in the list</a:t>
            </a:r>
          </a:p>
          <a:p>
            <a:pPr lvl="1"/>
            <a:r>
              <a:rPr lang="en-US" dirty="0" smtClean="0"/>
              <a:t>You can pass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into the static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method to retrieve the </a:t>
            </a:r>
            <a:r>
              <a:rPr lang="en-US" dirty="0" err="1" smtClean="0"/>
              <a:t>enum</a:t>
            </a:r>
            <a:r>
              <a:rPr lang="en-US" dirty="0" smtClean="0"/>
              <a:t> object with a given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97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Enum</a:t>
            </a:r>
            <a:r>
              <a:rPr lang="en-US" dirty="0" smtClean="0"/>
              <a:t> feature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95860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Sometimes it's useful to iterate over all the </a:t>
            </a:r>
            <a:r>
              <a:rPr lang="en-US" dirty="0" err="1" smtClean="0"/>
              <a:t>enum</a:t>
            </a:r>
            <a:r>
              <a:rPr lang="en-US" dirty="0" smtClean="0"/>
              <a:t> values</a:t>
            </a:r>
          </a:p>
          <a:p>
            <a:r>
              <a:rPr lang="en-US" dirty="0" smtClean="0"/>
              <a:t>Or get their number</a:t>
            </a:r>
          </a:p>
          <a:p>
            <a:r>
              <a:rPr lang="en-US" dirty="0" smtClean="0"/>
              <a:t>Or map a name to the </a:t>
            </a:r>
            <a:r>
              <a:rPr lang="en-US" dirty="0" err="1" smtClean="0"/>
              <a:t>enum</a:t>
            </a:r>
            <a:r>
              <a:rPr lang="en-US" dirty="0" smtClean="0"/>
              <a:t> value, but that will crash if you don't spell them right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733801"/>
            <a:ext cx="10972800" cy="26669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days =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Day.values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(Day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2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days)</a:t>
            </a:r>
            <a:endParaRPr lang="en-US" sz="22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(day 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has index "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day.ordinal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2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 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manic =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Day.valueOf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"MONDAY"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iDontHaveToRun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Day.valueOf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"SUNDAY"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francais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Day.valueOf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"DIMANCHE"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2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Crashes!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373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Enums</a:t>
            </a:r>
            <a:r>
              <a:rPr lang="en-US" dirty="0" smtClean="0"/>
              <a:t> as full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4648200" cy="4623816"/>
          </a:xfrm>
        </p:spPr>
        <p:txBody>
          <a:bodyPr/>
          <a:lstStyle/>
          <a:p>
            <a:r>
              <a:rPr lang="en-US" dirty="0" smtClean="0"/>
              <a:t>People usually use </a:t>
            </a:r>
            <a:r>
              <a:rPr lang="en-US" dirty="0" err="1" smtClean="0"/>
              <a:t>enums</a:t>
            </a:r>
            <a:r>
              <a:rPr lang="en-US" dirty="0" smtClean="0"/>
              <a:t> simply as lists of constant values</a:t>
            </a:r>
          </a:p>
          <a:p>
            <a:r>
              <a:rPr lang="en-US" dirty="0" smtClean="0"/>
              <a:t>However, </a:t>
            </a:r>
            <a:r>
              <a:rPr lang="en-US" dirty="0" err="1" smtClean="0"/>
              <a:t>enums</a:t>
            </a:r>
            <a:r>
              <a:rPr lang="en-US" dirty="0" smtClean="0"/>
              <a:t> are actually full classes whose objects can contain constant data and methods</a:t>
            </a:r>
          </a:p>
          <a:p>
            <a:r>
              <a:rPr lang="en-US" dirty="0" smtClean="0"/>
              <a:t>Note that the data inside can't be changed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86400" y="1773937"/>
            <a:ext cx="6096000" cy="46268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Planet {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MERCURY(2440, 3.3E23, 5.79E7),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VENUS(6052, 4.9E24, 1.08E8),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EARTH(6371, 6.0E24, 1.50E8),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MARS(3390, 6.4E23, 2.28E8),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JUPITER(69911, 1.9E27, 7.78E8),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SATURN(58232, 5.7E26, 1.42E9),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URANUS(25362, 8.7E25, 2.87E9),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NEPTUNE(24622, 1.0E26, 4.50E9);</a:t>
            </a:r>
          </a:p>
          <a:p>
            <a:pPr lvl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radius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km</a:t>
            </a:r>
            <a:endParaRPr lang="en-US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mass;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kg</a:t>
            </a:r>
            <a:endParaRPr lang="en-US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distance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km</a:t>
            </a:r>
          </a:p>
        </p:txBody>
      </p:sp>
    </p:spTree>
    <p:extLst>
      <p:ext uri="{BB962C8B-B14F-4D97-AF65-F5344CB8AC3E}">
        <p14:creationId xmlns:p14="http://schemas.microsoft.com/office/powerpoint/2010/main" val="320116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Enum</a:t>
            </a:r>
            <a:r>
              <a:rPr lang="en-US" dirty="0" smtClean="0"/>
              <a:t>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10972800" cy="43586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Here are the methods for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 smtClean="0"/>
              <a:t> </a:t>
            </a:r>
            <a:r>
              <a:rPr lang="en-US" dirty="0" err="1" smtClean="0"/>
              <a:t>enum</a:t>
            </a:r>
            <a:r>
              <a:rPr lang="en-US" dirty="0" smtClean="0"/>
              <a:t> from the previous slide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209800"/>
            <a:ext cx="10972800" cy="43433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lvl="1"/>
            <a:r>
              <a:rPr lang="fr-FR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radius, </a:t>
            </a:r>
            <a:r>
              <a:rPr lang="fr-FR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mass, </a:t>
            </a:r>
            <a:r>
              <a:rPr lang="fr-FR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distance) {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.radius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radius;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.mass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mass;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.distance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distance;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getRadius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radius;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getMass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mass;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getDistance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distance;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46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Packages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3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are files, packages are folders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organize classes, they are often inside of packages</a:t>
            </a:r>
          </a:p>
          <a:p>
            <a:r>
              <a:rPr lang="en-US" dirty="0" smtClean="0"/>
              <a:t>This approach allows to tell the difference between two different classes with the same name that are in different libraries: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java.util.List</a:t>
            </a:r>
            <a:r>
              <a:rPr lang="en-US" dirty="0" smtClean="0"/>
              <a:t> is the interface for list data structures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ava.awt.List</a:t>
            </a:r>
            <a:r>
              <a:rPr lang="en-US" dirty="0" smtClean="0"/>
              <a:t> is a class that stores GUI lists</a:t>
            </a:r>
          </a:p>
          <a:p>
            <a:r>
              <a:rPr lang="en-US" dirty="0" smtClean="0"/>
              <a:t>Packages correspond to folders with the same names</a:t>
            </a:r>
          </a:p>
          <a:p>
            <a:r>
              <a:rPr lang="en-US" dirty="0" smtClean="0"/>
              <a:t>Most packages are inside of other packages</a:t>
            </a:r>
          </a:p>
          <a:p>
            <a:r>
              <a:rPr lang="en-US" dirty="0" smtClean="0"/>
              <a:t>The default package (no package) should not be used for professional programming</a:t>
            </a:r>
          </a:p>
          <a:p>
            <a:r>
              <a:rPr lang="en-US" dirty="0" smtClean="0"/>
              <a:t>Since we are transitioning in this class, look carefully at assignment requirements for packages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83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By convention, class names (and interface, </a:t>
            </a:r>
            <a:r>
              <a:rPr lang="en-US" dirty="0" err="1" smtClean="0"/>
              <a:t>enum</a:t>
            </a:r>
            <a:r>
              <a:rPr lang="en-US" dirty="0" smtClean="0"/>
              <a:t>, and exception names) start with uppercase letters, such as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Packages should be written in lowercase letters, such as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Periods are used to separate the parent packages from their child packages</a:t>
            </a:r>
          </a:p>
          <a:p>
            <a:r>
              <a:rPr lang="en-US" dirty="0" smtClean="0"/>
              <a:t>A common convention is to use the reversed domain name of your company or institution to make your packages unique</a:t>
            </a:r>
          </a:p>
          <a:p>
            <a:pPr lvl="1"/>
            <a:r>
              <a:rPr lang="en-US" dirty="0" smtClean="0"/>
              <a:t>We would be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edu.otterbein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89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When importing, you can import all of the classes in a package with an asterisk: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r>
              <a:rPr lang="en-US" dirty="0" smtClean="0"/>
              <a:t>However, the asterisk does not import the classes in any sub-packages</a:t>
            </a:r>
          </a:p>
          <a:p>
            <a:r>
              <a:rPr lang="en-US" dirty="0" smtClean="0"/>
              <a:t>If you want to import two classes that have the same name, one of them has to be called by its fully qualified name</a:t>
            </a:r>
          </a:p>
          <a:p>
            <a:pPr lvl="1"/>
            <a:r>
              <a:rPr lang="en-US" dirty="0" smtClean="0"/>
              <a:t>In other words, you can't import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java.util.*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java.awt.*</a:t>
            </a:r>
            <a:r>
              <a:rPr lang="en-US" dirty="0" smtClean="0"/>
              <a:t> because it wouldn't know which you mean when you say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  <a:p>
            <a:pPr lvl="1"/>
            <a:r>
              <a:rPr lang="en-US" dirty="0" smtClean="0"/>
              <a:t>You could import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java.util.*</a:t>
            </a:r>
            <a:r>
              <a:rPr lang="en-US" dirty="0" smtClean="0"/>
              <a:t> and refer in code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java.awt.List</a:t>
            </a:r>
            <a:r>
              <a:rPr lang="en-US" dirty="0"/>
              <a:t> </a:t>
            </a:r>
            <a:r>
              <a:rPr lang="en-US" dirty="0" smtClean="0"/>
              <a:t>(which is ugly but doesn't happen too often)</a:t>
            </a:r>
          </a:p>
          <a:p>
            <a:r>
              <a:rPr lang="en-US" dirty="0" smtClean="0"/>
              <a:t>All classes in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java.lang</a:t>
            </a:r>
            <a:r>
              <a:rPr lang="en-US" dirty="0" smtClean="0"/>
              <a:t> are automatically imported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53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imports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432080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Are you tired of how verbose it is to write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?</a:t>
            </a:r>
          </a:p>
          <a:p>
            <a:r>
              <a:rPr lang="en-US" dirty="0" smtClean="0"/>
              <a:t>A feature called </a:t>
            </a:r>
            <a:r>
              <a:rPr lang="en-US" b="1" dirty="0" smtClean="0"/>
              <a:t>static imports</a:t>
            </a:r>
            <a:r>
              <a:rPr lang="en-US" dirty="0" smtClean="0"/>
              <a:t> allows you to access static methods and members without specifying the class name</a:t>
            </a:r>
          </a:p>
          <a:p>
            <a:r>
              <a:rPr lang="en-US" dirty="0" smtClean="0"/>
              <a:t>If you put this at the top of your program: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 could write this: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Instead of this: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05200"/>
            <a:ext cx="10972800" cy="9143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lvl="1"/>
            <a:r>
              <a:rPr lang="fr-FR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fr-FR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java.lang.Math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pPr lvl="1"/>
            <a:r>
              <a:rPr lang="fr-FR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fr-FR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java.lang.System</a:t>
            </a:r>
            <a:r>
              <a:rPr lang="fr-F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953000"/>
            <a:ext cx="10972800" cy="3809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lvl="1"/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out.println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(3));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5943600"/>
            <a:ext cx="10972800" cy="3809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lvl="1"/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(3));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27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class on Monday!</a:t>
            </a:r>
          </a:p>
          <a:p>
            <a:r>
              <a:rPr lang="en-US" dirty="0" smtClean="0"/>
              <a:t>Next Wednesday, we'll talk about </a:t>
            </a:r>
            <a:r>
              <a:rPr lang="en-US" dirty="0" smtClean="0"/>
              <a:t>interfaces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Chapter 10</a:t>
            </a:r>
          </a:p>
          <a:p>
            <a:r>
              <a:rPr lang="en-US" dirty="0" smtClean="0"/>
              <a:t>Pick your teammates for Project </a:t>
            </a:r>
            <a:r>
              <a:rPr lang="en-US" dirty="0" smtClean="0"/>
              <a:t>1</a:t>
            </a:r>
          </a:p>
          <a:p>
            <a:r>
              <a:rPr lang="en-US" dirty="0"/>
              <a:t>Afternoon office hours canceled today due to meetings</a:t>
            </a:r>
          </a:p>
          <a:p>
            <a:r>
              <a:rPr lang="en-US" dirty="0"/>
              <a:t>Office hours canceled next Tuesday between 3 and 4 p.m. due to meetings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method with the following signature that converts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representation of an integer into an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value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parseInt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53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You're allowed to have two different methods with the same name, in the same class</a:t>
            </a:r>
          </a:p>
          <a:p>
            <a:r>
              <a:rPr lang="en-US" dirty="0" smtClean="0"/>
              <a:t>Doing so is called </a:t>
            </a:r>
            <a:r>
              <a:rPr lang="en-US" b="1" dirty="0" smtClean="0"/>
              <a:t>overloading</a:t>
            </a:r>
          </a:p>
          <a:p>
            <a:r>
              <a:rPr lang="en-US" dirty="0" smtClean="0"/>
              <a:t>However, the methods must either have a different number of parameters or different types of parameters so that the compiler can tell which one </a:t>
            </a:r>
            <a:r>
              <a:rPr lang="en-US" dirty="0" smtClean="0"/>
              <a:t>you're </a:t>
            </a:r>
            <a:r>
              <a:rPr lang="en-US" dirty="0" smtClean="0"/>
              <a:t>calling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78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425209"/>
          </a:xfrm>
        </p:spPr>
        <p:txBody>
          <a:bodyPr>
            <a:normAutofit/>
          </a:bodyPr>
          <a:lstStyle/>
          <a:p>
            <a:r>
              <a:rPr lang="en-US" dirty="0" smtClean="0"/>
              <a:t>Two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max()</a:t>
            </a:r>
            <a:r>
              <a:rPr lang="en-US" dirty="0" smtClean="0"/>
              <a:t> methods, one that finds the maximum of two values and another that finds the maximum of three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2971800"/>
            <a:ext cx="10972800" cy="3657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7500" lnSpcReduction="20000"/>
          </a:bodyPr>
          <a:lstStyle/>
          <a:p>
            <a:pPr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max(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b ) {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 a &gt; b )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max(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b,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c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 a &gt; b &amp;&amp; a &gt; c )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a;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if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 b &gt; a &amp;&amp; b &gt; c )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c;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438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8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467600" cy="23396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Variables that hold object types are called </a:t>
            </a:r>
            <a:r>
              <a:rPr lang="en-US" b="1" dirty="0"/>
              <a:t>references</a:t>
            </a:r>
          </a:p>
          <a:p>
            <a:r>
              <a:rPr lang="en-US" dirty="0" smtClean="0"/>
              <a:t>A </a:t>
            </a:r>
            <a:r>
              <a:rPr lang="en-US" dirty="0"/>
              <a:t>primitive variable holds a value</a:t>
            </a:r>
          </a:p>
          <a:p>
            <a:r>
              <a:rPr lang="en-US" dirty="0"/>
              <a:t>A reference variable merely points to the location of the object</a:t>
            </a:r>
          </a:p>
        </p:txBody>
      </p:sp>
      <p:pic>
        <p:nvPicPr>
          <p:cNvPr id="1026" name="Picture 2" descr="C:\Users\Barry Wittman\AppData\Local\Microsoft\Windows\Temporary Internet Files\Content.IE5\06NSBHNT\MCj011261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639306"/>
            <a:ext cx="3352800" cy="21424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505200" y="4724401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ham1</a:t>
            </a:r>
          </a:p>
        </p:txBody>
      </p:sp>
      <p:grpSp>
        <p:nvGrpSpPr>
          <p:cNvPr id="4" name="Group 10"/>
          <p:cNvGrpSpPr/>
          <p:nvPr/>
        </p:nvGrpSpPr>
        <p:grpSpPr>
          <a:xfrm>
            <a:off x="3581400" y="5486400"/>
            <a:ext cx="3276600" cy="1066800"/>
            <a:chOff x="2057400" y="5181600"/>
            <a:chExt cx="3276600" cy="1066800"/>
          </a:xfrm>
        </p:grpSpPr>
        <p:sp>
          <p:nvSpPr>
            <p:cNvPr id="7" name="Rectangle 6"/>
            <p:cNvSpPr/>
            <p:nvPr/>
          </p:nvSpPr>
          <p:spPr>
            <a:xfrm>
              <a:off x="2057400" y="5181600"/>
              <a:ext cx="1524000" cy="1066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2819400" y="5715000"/>
              <a:ext cx="2514600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oval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ontent Placeholder 2"/>
          <p:cNvSpPr txBox="1">
            <a:spLocks/>
          </p:cNvSpPr>
          <p:nvPr/>
        </p:nvSpPr>
        <p:spPr>
          <a:xfrm>
            <a:off x="2438400" y="4191000"/>
            <a:ext cx="3886200" cy="533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Ham ham2 = ham1;</a:t>
            </a:r>
          </a:p>
        </p:txBody>
      </p:sp>
      <p:grpSp>
        <p:nvGrpSpPr>
          <p:cNvPr id="5" name="Group 14"/>
          <p:cNvGrpSpPr/>
          <p:nvPr/>
        </p:nvGrpSpPr>
        <p:grpSpPr>
          <a:xfrm>
            <a:off x="8077200" y="1600200"/>
            <a:ext cx="1828800" cy="1828800"/>
            <a:chOff x="6553200" y="1600200"/>
            <a:chExt cx="1828800" cy="1828800"/>
          </a:xfrm>
        </p:grpSpPr>
        <p:sp>
          <p:nvSpPr>
            <p:cNvPr id="11" name="TextBox 10"/>
            <p:cNvSpPr txBox="1"/>
            <p:nvPr/>
          </p:nvSpPr>
          <p:spPr>
            <a:xfrm>
              <a:off x="6553200" y="1600200"/>
              <a:ext cx="1828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ham2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629400" y="2362200"/>
              <a:ext cx="1524000" cy="1066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 rot="5400000">
            <a:off x="7962900" y="3848100"/>
            <a:ext cx="1905000" cy="1588"/>
          </a:xfrm>
          <a:prstGeom prst="straightConnector1">
            <a:avLst/>
          </a:prstGeom>
          <a:ln w="50800">
            <a:solidFill>
              <a:schemeClr val="tx1"/>
            </a:solidFill>
            <a:headEnd type="oval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04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1792</TotalTime>
  <Words>1825</Words>
  <Application>Microsoft Office PowerPoint</Application>
  <PresentationFormat>Widescreen</PresentationFormat>
  <Paragraphs>362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1</vt:lpstr>
      <vt:lpstr>Method practice</vt:lpstr>
      <vt:lpstr>Overloading</vt:lpstr>
      <vt:lpstr>Overloading example</vt:lpstr>
      <vt:lpstr>Objects</vt:lpstr>
      <vt:lpstr>Reference types</vt:lpstr>
      <vt:lpstr>Reference variables</vt:lpstr>
      <vt:lpstr>Compared to primitive variables</vt:lpstr>
      <vt:lpstr>A reference is just an arrow</vt:lpstr>
      <vt:lpstr>Invoking the constructor</vt:lpstr>
      <vt:lpstr>Calling methods</vt:lpstr>
      <vt:lpstr>Equivalence confusion</vt:lpstr>
      <vt:lpstr>Classes</vt:lpstr>
      <vt:lpstr>Templates for objects</vt:lpstr>
      <vt:lpstr>Anatomy of a class definition</vt:lpstr>
      <vt:lpstr>Members are data inside an object</vt:lpstr>
      <vt:lpstr>Data visibility</vt:lpstr>
      <vt:lpstr>Methods are ways to interact with objects</vt:lpstr>
      <vt:lpstr>Constructors</vt:lpstr>
      <vt:lpstr>Accessors</vt:lpstr>
      <vt:lpstr>Mutators</vt:lpstr>
      <vt:lpstr>Class Variables</vt:lpstr>
      <vt:lpstr>Static members</vt:lpstr>
      <vt:lpstr>Static rules</vt:lpstr>
      <vt:lpstr>Members can be constant</vt:lpstr>
      <vt:lpstr>Enums</vt:lpstr>
      <vt:lpstr>Enums</vt:lpstr>
      <vt:lpstr>Enums in switch statements</vt:lpstr>
      <vt:lpstr>Special enum features</vt:lpstr>
      <vt:lpstr>Enum feature examples</vt:lpstr>
      <vt:lpstr>Enums as full classes</vt:lpstr>
      <vt:lpstr>Enum continued</vt:lpstr>
      <vt:lpstr>Packages</vt:lpstr>
      <vt:lpstr>Classes are files, packages are folders</vt:lpstr>
      <vt:lpstr>Package conventions</vt:lpstr>
      <vt:lpstr>Imports</vt:lpstr>
      <vt:lpstr>Static imports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364</cp:revision>
  <dcterms:created xsi:type="dcterms:W3CDTF">2009-08-24T20:26:10Z</dcterms:created>
  <dcterms:modified xsi:type="dcterms:W3CDTF">2020-01-16T22:41:30Z</dcterms:modified>
</cp:coreProperties>
</file>